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9" r:id="rId3"/>
    <p:sldId id="305" r:id="rId4"/>
    <p:sldId id="273" r:id="rId5"/>
    <p:sldId id="274" r:id="rId6"/>
    <p:sldId id="276" r:id="rId7"/>
    <p:sldId id="277" r:id="rId8"/>
    <p:sldId id="278" r:id="rId9"/>
    <p:sldId id="279" r:id="rId10"/>
    <p:sldId id="280" r:id="rId11"/>
    <p:sldId id="289" r:id="rId12"/>
    <p:sldId id="281" r:id="rId13"/>
    <p:sldId id="302" r:id="rId14"/>
    <p:sldId id="303" r:id="rId15"/>
    <p:sldId id="310" r:id="rId16"/>
    <p:sldId id="282" r:id="rId17"/>
    <p:sldId id="283" r:id="rId18"/>
    <p:sldId id="311" r:id="rId19"/>
    <p:sldId id="284" r:id="rId20"/>
    <p:sldId id="293" r:id="rId21"/>
    <p:sldId id="294" r:id="rId22"/>
    <p:sldId id="285" r:id="rId23"/>
    <p:sldId id="295" r:id="rId24"/>
    <p:sldId id="298" r:id="rId25"/>
    <p:sldId id="299" r:id="rId26"/>
    <p:sldId id="290" r:id="rId27"/>
    <p:sldId id="306" r:id="rId28"/>
    <p:sldId id="288" r:id="rId29"/>
    <p:sldId id="307" r:id="rId30"/>
    <p:sldId id="308" r:id="rId31"/>
    <p:sldId id="292" r:id="rId32"/>
    <p:sldId id="291" r:id="rId33"/>
    <p:sldId id="26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458" autoAdjust="0"/>
  </p:normalViewPr>
  <p:slideViewPr>
    <p:cSldViewPr>
      <p:cViewPr varScale="1">
        <p:scale>
          <a:sx n="73" d="100"/>
          <a:sy n="73" d="100"/>
        </p:scale>
        <p:origin x="60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432E2379-E5D1-B34F-A635-4BD2CC80F907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61830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data</a:t>
            </a:r>
            <a:r>
              <a:rPr lang="en-US" baseline="0" dirty="0"/>
              <a:t> characters, organizations, events, people, patterns that are active in </a:t>
            </a:r>
            <a:r>
              <a:rPr lang="en-US" baseline="0"/>
              <a:t>the story?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ca.edu</a:t>
            </a:r>
            <a:r>
              <a:rPr lang="en-US" dirty="0"/>
              <a:t>/~</a:t>
            </a:r>
            <a:r>
              <a:rPr lang="en-US" dirty="0" err="1"/>
              <a:t>rbegenhoefer</a:t>
            </a:r>
            <a:r>
              <a:rPr lang="en-US" dirty="0"/>
              <a:t>/</a:t>
            </a:r>
            <a:r>
              <a:rPr lang="en-US" dirty="0" err="1"/>
              <a:t>InfoViz</a:t>
            </a:r>
            <a:r>
              <a:rPr lang="en-US" dirty="0"/>
              <a:t>/readings/</a:t>
            </a:r>
            <a:r>
              <a:rPr lang="en-US" dirty="0" err="1"/>
              <a:t>wefeelfine.pdf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down staged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https://</a:t>
            </a:r>
            <a:r>
              <a:rPr lang="en-US" baseline="0" dirty="0" err="1"/>
              <a:t>www.microsoft.com</a:t>
            </a:r>
            <a:r>
              <a:rPr lang="en-US" baseline="0" dirty="0"/>
              <a:t>/en-us/research/</a:t>
            </a:r>
            <a:r>
              <a:rPr lang="en-US" baseline="0" dirty="0" err="1"/>
              <a:t>wp</a:t>
            </a:r>
            <a:r>
              <a:rPr lang="en-US" baseline="0" dirty="0"/>
              <a:t>-content/uploads/2016/02/</a:t>
            </a:r>
            <a:r>
              <a:rPr lang="en-US" baseline="0" dirty="0" err="1"/>
              <a:t>hullman.pdf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Ordering both</a:t>
            </a:r>
            <a:r>
              <a:rPr lang="en-US" baseline="0" dirty="0"/>
              <a:t> within the page and as the user moves through slides etc.  What are the interactive features</a:t>
            </a:r>
            <a:r>
              <a:rPr lang="en-US" baseline="0"/>
              <a:t>, what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3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collaborative tagging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23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is explanatory vis, you need to know the story.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Cairo: "define the focus"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 research could be interviews, data gathering (start sketching)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Important to sketch early, play, iterate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Create layout from sketches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Polish the details only at the end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362610FA-CEE8-7341-84C3-E9D4056892C2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08854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just take the template path of </a:t>
            </a:r>
            <a:r>
              <a:rPr lang="en-US"/>
              <a:t>least resistance.</a:t>
            </a:r>
            <a:r>
              <a:rPr lang="en-US" baseline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6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embedded in a page of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0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Bootstrap – most popular responsive web dev library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Define columns, fixed or responsive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3B76DECF-491E-5943-A31F-90FDC07E985F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46282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Bootstrap – most popular responsive web dev library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Define columns, fixed or responsive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BD365F88-8E64-6A43-B7DA-F7F88D46876C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0524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evaluate an effective story?</a:t>
            </a:r>
            <a:r>
              <a:rPr lang="en-US" baseline="0" dirty="0"/>
              <a:t> The</a:t>
            </a:r>
            <a:r>
              <a:rPr lang="en-US" dirty="0"/>
              <a:t> evaluation method</a:t>
            </a:r>
            <a:r>
              <a:rPr lang="en-US" baseline="0" dirty="0"/>
              <a:t>s so far have largely focused on task not enjoyment. </a:t>
            </a:r>
            <a:r>
              <a:rPr lang="en-US" dirty="0"/>
              <a:t> Might decide to re-order</a:t>
            </a:r>
            <a:r>
              <a:rPr lang="en-US" baseline="0" dirty="0"/>
              <a:t> content or </a:t>
            </a:r>
            <a:r>
              <a:rPr lang="en-US" baseline="0" dirty="0" err="1"/>
              <a:t>vis</a:t>
            </a:r>
            <a:r>
              <a:rPr lang="en-US" baseline="0" dirty="0"/>
              <a:t> slides to go from a drill down to a build up. Other outcomes – does it drive responses, uptick in calls</a:t>
            </a:r>
            <a:r>
              <a:rPr lang="en-US" baseline="0"/>
              <a:t>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20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as web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2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towcenter.org</a:t>
            </a:r>
            <a:r>
              <a:rPr lang="en-US" dirty="0"/>
              <a:t>/storytelling-with-data-visualization-context-is-king/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ebookfriendly.com</a:t>
            </a:r>
            <a:r>
              <a:rPr lang="en-US" dirty="0"/>
              <a:t>/best-book-visualizations/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6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 and match the genres as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communicates the structure of the narrative and a viewer’s place within that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  <a:r>
              <a:rPr lang="en-US" baseline="0" dirty="0"/>
              <a:t> IMAGE. https://</a:t>
            </a:r>
            <a:r>
              <a:rPr lang="en-US" baseline="0" dirty="0" err="1"/>
              <a:t>www.smashingmagazine.com</a:t>
            </a:r>
            <a:r>
              <a:rPr lang="en-US" baseline="0"/>
              <a:t>/2015/04/design-principles-compositional-flow-and-rhythm/</a:t>
            </a:r>
          </a:p>
          <a:p>
            <a:r>
              <a:rPr lang="en-US" baseline="0" dirty="0"/>
              <a:t> </a:t>
            </a:r>
            <a:r>
              <a:rPr lang="en-US" dirty="0"/>
              <a:t>Draw on several commonly</a:t>
            </a:r>
            <a:r>
              <a:rPr lang="en-US" baseline="0" dirty="0"/>
              <a:t> used graphic design principles compositional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PLACEHOLDER</a:t>
            </a:r>
            <a:r>
              <a:rPr lang="en-US" baseline="0" dirty="0"/>
              <a:t> IMAGE. </a:t>
            </a:r>
            <a:r>
              <a:rPr lang="en-US" dirty="0"/>
              <a:t>Draw on several commonly</a:t>
            </a:r>
            <a:r>
              <a:rPr lang="en-US" baseline="0" dirty="0"/>
              <a:t> used graphic design principles </a:t>
            </a:r>
          </a:p>
          <a:p>
            <a:r>
              <a:rPr lang="en-US" dirty="0"/>
              <a:t>https://</a:t>
            </a:r>
            <a:r>
              <a:rPr lang="en-US" dirty="0" err="1"/>
              <a:t>www.smashingmagazine.com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-content/uploads/2015/02/focal-points-large-preview-</a:t>
            </a:r>
            <a:r>
              <a:rPr lang="en-US" dirty="0" err="1"/>
              <a:t>opt.png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Alberto Cairo says to divide into rectangles of different sizes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He leaves out alignment, but it's there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Similar to idea of grids-based design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9A4C2F-5DAA-3C4A-989A-8CE39F0583C1}" type="slidenum">
              <a:rPr lang="en-US" sz="1200"/>
              <a:pPr eaLnBrk="1" hangingPunct="1"/>
              <a:t>14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092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sri/map-tour-storytelling-template-j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ytimes.com/2013/08/04/health/for-medical-tourists-simple-math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01.nyt.com/packages/flash/newsgraphics/2009/1004-meat/20091004-meat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2.kqed.org/lowdown/2015/09/28/searching-for-safety-europes-refugee-crisis-explained-comic-infographic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interactive/2014/06/05/upshot/how-the-recession-reshaped-the-economy-in-255-chart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ilmmakermagazine.com/87983-charting-the-course-data-visualization-in-documentary-fil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/>
              <a:t>Narrative Techniques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4000" b="1" dirty="0"/>
              <a:t>Slide show + annotated chart + 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845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Visual structuring: </a:t>
            </a:r>
            <a:r>
              <a:rPr lang="en-US" sz="3600" dirty="0"/>
              <a:t>communicates the structure of the narrative</a:t>
            </a:r>
          </a:p>
        </p:txBody>
      </p:sp>
      <p:pic>
        <p:nvPicPr>
          <p:cNvPr id="5" name="Picture 4" descr="Screen Shot 2017-01-19 at 9.5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19400"/>
            <a:ext cx="6553200" cy="35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5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0647" y="846138"/>
            <a:ext cx="8229600" cy="45259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Flow: </a:t>
            </a:r>
            <a:r>
              <a:rPr lang="en-US" sz="3600" dirty="0"/>
              <a:t>Have the path the eye follows to align with the intended views/ interactions </a:t>
            </a:r>
          </a:p>
        </p:txBody>
      </p:sp>
      <p:pic>
        <p:nvPicPr>
          <p:cNvPr id="5" name="Picture 4" descr="Screen Shot 2017-01-22 at 1.3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98066"/>
            <a:ext cx="5638800" cy="33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2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1598" y="708818"/>
            <a:ext cx="8229600" cy="45259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Focal points and hierarchy: </a:t>
            </a:r>
            <a:r>
              <a:rPr lang="en-US" sz="3600" dirty="0"/>
              <a:t>Give the most important elements a ranking of perceptual focus </a:t>
            </a:r>
            <a:endParaRPr lang="en-US" sz="3600" u="sng" dirty="0"/>
          </a:p>
        </p:txBody>
      </p:sp>
      <p:pic>
        <p:nvPicPr>
          <p:cNvPr id="3" name="Picture 2" descr="Screen Shot 2017-01-22 at 1.4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71800"/>
            <a:ext cx="539039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Grids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1288" y="1793875"/>
            <a:ext cx="1612900" cy="37893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18063" y="1793875"/>
            <a:ext cx="1612900" cy="37893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57413" y="1498600"/>
            <a:ext cx="4756150" cy="452755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8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600" dirty="0"/>
          </a:p>
          <a:p>
            <a:pPr marL="0" indent="0">
              <a:buNone/>
            </a:pPr>
            <a:r>
              <a:rPr lang="en-US" sz="3600" b="1" dirty="0"/>
              <a:t>Highlighting: </a:t>
            </a:r>
            <a:r>
              <a:rPr lang="en-US" sz="3600" dirty="0"/>
              <a:t>color, motion, framing, size, audio to direct attention to particular data</a:t>
            </a:r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Data characters?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7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3600" b="1" dirty="0"/>
              <a:t>Visual metaphor</a:t>
            </a:r>
            <a:endParaRPr lang="en-US" sz="36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6019800"/>
            <a:ext cx="565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faculty.washington.edu</a:t>
            </a:r>
            <a:r>
              <a:rPr lang="en-US" sz="1400" dirty="0"/>
              <a:t>/</a:t>
            </a:r>
            <a:r>
              <a:rPr lang="en-US" sz="1400" dirty="0" err="1"/>
              <a:t>jhullman</a:t>
            </a:r>
            <a:r>
              <a:rPr lang="en-US" sz="1400" dirty="0"/>
              <a:t>/</a:t>
            </a:r>
            <a:r>
              <a:rPr lang="en-US" sz="1400" dirty="0" err="1"/>
              <a:t>vis_rhetoric.pdf</a:t>
            </a:r>
            <a:endParaRPr lang="en-US" sz="1400" dirty="0"/>
          </a:p>
        </p:txBody>
      </p:sp>
      <p:pic>
        <p:nvPicPr>
          <p:cNvPr id="7" name="Picture 6" descr="Screen Shot 2017-01-20 at 12.5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79" y="646478"/>
            <a:ext cx="3733800" cy="537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Give data a face </a:t>
            </a:r>
            <a:br>
              <a:rPr lang="en-US" b="1" dirty="0"/>
            </a:br>
            <a:r>
              <a:rPr lang="en-US" b="1" dirty="0"/>
              <a:t>and context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32398" y="6324600"/>
            <a:ext cx="214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WeFeelFine.org</a:t>
            </a:r>
            <a:endParaRPr lang="en-US" sz="1400" dirty="0"/>
          </a:p>
        </p:txBody>
      </p:sp>
      <p:pic>
        <p:nvPicPr>
          <p:cNvPr id="8" name="Picture 7" descr="Screen Shot 2017-01-22 at 4.2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61130"/>
            <a:ext cx="4605770" cy="3439670"/>
          </a:xfrm>
          <a:prstGeom prst="rect">
            <a:avLst/>
          </a:prstGeom>
        </p:spPr>
      </p:pic>
      <p:pic>
        <p:nvPicPr>
          <p:cNvPr id="4" name="Picture 3" descr="Screen Shot 2017-01-22 at 4.20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87" y="762000"/>
            <a:ext cx="472871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763000" cy="4525963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Transition guidance: </a:t>
            </a:r>
          </a:p>
          <a:p>
            <a:pPr marL="0" indent="0" algn="ctr">
              <a:buNone/>
            </a:pPr>
            <a:r>
              <a:rPr lang="en-US" sz="4000" dirty="0"/>
              <a:t>Help movement between scenes</a:t>
            </a:r>
          </a:p>
        </p:txBody>
      </p:sp>
    </p:spTree>
    <p:extLst>
      <p:ext uri="{BB962C8B-B14F-4D97-AF65-F5344CB8AC3E}">
        <p14:creationId xmlns:p14="http://schemas.microsoft.com/office/powerpoint/2010/main" val="642635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Timing and Staging</a:t>
            </a:r>
            <a:endParaRPr lang="en-US" sz="3600" dirty="0"/>
          </a:p>
        </p:txBody>
      </p:sp>
      <p:pic>
        <p:nvPicPr>
          <p:cNvPr id="6" name="Picture 5" descr="Screen Shot 2017-01-22 at 9.3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2039"/>
            <a:ext cx="9144000" cy="2509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039852"/>
            <a:ext cx="807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Diagram source: </a:t>
            </a:r>
            <a:r>
              <a:rPr lang="en-US" sz="1400" dirty="0" err="1"/>
              <a:t>Heer</a:t>
            </a:r>
            <a:r>
              <a:rPr lang="en-US" sz="1400" dirty="0"/>
              <a:t>, J., &amp; Robertson, G. (2007). Animated transitions in statistical data graphics. </a:t>
            </a:r>
            <a:r>
              <a:rPr lang="en-US" sz="1400" i="1" dirty="0"/>
              <a:t>IEEE Transactions on Visualization and Computer Graphics</a:t>
            </a:r>
            <a:r>
              <a:rPr lang="en-US" sz="1400" dirty="0"/>
              <a:t>, </a:t>
            </a:r>
            <a:r>
              <a:rPr lang="en-US" sz="1400" i="1" dirty="0"/>
              <a:t>13</a:t>
            </a:r>
            <a:r>
              <a:rPr lang="en-US" sz="1400" dirty="0"/>
              <a:t>(6), 1240-1247.</a:t>
            </a: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56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Content Placeholder 3" descr="Screen Shot 2015-04-28 at 2.27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26" b="-12926"/>
          <a:stretch>
            <a:fillRect/>
          </a:stretch>
        </p:blipFill>
        <p:spPr/>
      </p:pic>
      <p:sp>
        <p:nvSpPr>
          <p:cNvPr id="73732" name="TextBox 4"/>
          <p:cNvSpPr txBox="1">
            <a:spLocks noChangeArrowheads="1"/>
          </p:cNvSpPr>
          <p:nvPr/>
        </p:nvSpPr>
        <p:spPr bwMode="auto">
          <a:xfrm>
            <a:off x="6121400" y="6126163"/>
            <a:ext cx="19582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Segel</a:t>
            </a:r>
            <a:r>
              <a:rPr lang="en-US" sz="1800" dirty="0"/>
              <a:t> &amp; </a:t>
            </a:r>
            <a:r>
              <a:rPr lang="en-US" sz="1800" dirty="0" err="1"/>
              <a:t>Heer</a:t>
            </a:r>
            <a:r>
              <a:rPr lang="en-US" sz="1800" dirty="0"/>
              <a:t>, 2010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99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Diagram Source: </a:t>
            </a:r>
            <a:r>
              <a:rPr lang="en-US" sz="1400" dirty="0" err="1"/>
              <a:t>Hullman</a:t>
            </a:r>
            <a:r>
              <a:rPr lang="en-US" sz="1400" dirty="0"/>
              <a:t>, J., </a:t>
            </a:r>
            <a:r>
              <a:rPr lang="en-US" sz="1400" dirty="0" err="1"/>
              <a:t>Drucker</a:t>
            </a:r>
            <a:r>
              <a:rPr lang="en-US" sz="1400" dirty="0"/>
              <a:t>, S., Riche, N. H., Lee, B., Fisher, D., &amp; Adar, E. (2013). A deeper understanding of sequence in narrative visualization. </a:t>
            </a:r>
            <a:r>
              <a:rPr lang="en-US" sz="1400" i="1" dirty="0"/>
              <a:t>IEEE Transactions on Visualization and Computer Graphics</a:t>
            </a:r>
            <a:r>
              <a:rPr lang="en-US" sz="1400" dirty="0"/>
              <a:t>, </a:t>
            </a:r>
            <a:r>
              <a:rPr lang="en-US" sz="1400" i="1" dirty="0"/>
              <a:t>19</a:t>
            </a:r>
            <a:r>
              <a:rPr lang="en-US" sz="1400" dirty="0"/>
              <a:t>(12), 2406-2415.</a:t>
            </a:r>
          </a:p>
          <a:p>
            <a:endParaRPr lang="en-US" dirty="0"/>
          </a:p>
        </p:txBody>
      </p:sp>
      <p:pic>
        <p:nvPicPr>
          <p:cNvPr id="3" name="Picture 2" descr="Screen Shot 2017-01-22 at 9.58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9207"/>
            <a:ext cx="9144000" cy="56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Ordering/focus </a:t>
            </a:r>
          </a:p>
          <a:p>
            <a:r>
              <a:rPr lang="en-US" sz="3600" dirty="0"/>
              <a:t>Messaging</a:t>
            </a:r>
          </a:p>
          <a:p>
            <a:r>
              <a:rPr lang="en-US" sz="3600" dirty="0"/>
              <a:t>Interactivity  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7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Martini Glass Structure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noun_753672_c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908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3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Slide Show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noun_838457_cc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>
          <a:xfrm>
            <a:off x="1371600" y="2872992"/>
            <a:ext cx="6553200" cy="3604008"/>
          </a:xfrm>
        </p:spPr>
      </p:pic>
    </p:spTree>
    <p:extLst>
      <p:ext uri="{BB962C8B-B14F-4D97-AF65-F5344CB8AC3E}">
        <p14:creationId xmlns:p14="http://schemas.microsoft.com/office/powerpoint/2010/main" val="602457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Drill-Down Story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noun_763336_cc.png"/>
          <p:cNvPicPr>
            <a:picLocks noChangeAspect="1"/>
          </p:cNvPicPr>
          <p:nvPr/>
        </p:nvPicPr>
        <p:blipFill>
          <a:blip r:embed="rId2"/>
          <a:srcRect l="-40915" r="-40915"/>
          <a:stretch>
            <a:fillRect/>
          </a:stretch>
        </p:blipFill>
        <p:spPr>
          <a:xfrm>
            <a:off x="1524000" y="2743200"/>
            <a:ext cx="6151270" cy="3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Narratives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noun_704561_c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1920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81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Workflow</a:t>
            </a:r>
          </a:p>
        </p:txBody>
      </p:sp>
      <p:sp>
        <p:nvSpPr>
          <p:cNvPr id="75779" name="TextBox 4"/>
          <p:cNvSpPr txBox="1">
            <a:spLocks noChangeArrowheads="1"/>
          </p:cNvSpPr>
          <p:nvPr/>
        </p:nvSpPr>
        <p:spPr bwMode="auto">
          <a:xfrm>
            <a:off x="536575" y="1544638"/>
            <a:ext cx="25844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1. Settle on a story</a:t>
            </a:r>
          </a:p>
        </p:txBody>
      </p:sp>
      <p:sp>
        <p:nvSpPr>
          <p:cNvPr id="75780" name="TextBox 5"/>
          <p:cNvSpPr txBox="1">
            <a:spLocks noChangeArrowheads="1"/>
          </p:cNvSpPr>
          <p:nvPr/>
        </p:nvSpPr>
        <p:spPr bwMode="auto">
          <a:xfrm>
            <a:off x="1343025" y="2641600"/>
            <a:ext cx="21351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2. Do research</a:t>
            </a:r>
          </a:p>
        </p:txBody>
      </p:sp>
      <p:sp>
        <p:nvSpPr>
          <p:cNvPr id="75781" name="TextBox 6"/>
          <p:cNvSpPr txBox="1">
            <a:spLocks noChangeArrowheads="1"/>
          </p:cNvSpPr>
          <p:nvPr/>
        </p:nvSpPr>
        <p:spPr bwMode="auto">
          <a:xfrm>
            <a:off x="1906588" y="3878263"/>
            <a:ext cx="5210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3. Find visual analogies, make sketches</a:t>
            </a:r>
          </a:p>
        </p:txBody>
      </p:sp>
      <p:sp>
        <p:nvSpPr>
          <p:cNvPr id="75782" name="TextBox 7"/>
          <p:cNvSpPr txBox="1">
            <a:spLocks noChangeArrowheads="1"/>
          </p:cNvSpPr>
          <p:nvPr/>
        </p:nvSpPr>
        <p:spPr bwMode="auto">
          <a:xfrm>
            <a:off x="2954338" y="5035550"/>
            <a:ext cx="5014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4. Flesh out the layout, graphic forms</a:t>
            </a:r>
          </a:p>
        </p:txBody>
      </p:sp>
      <p:sp>
        <p:nvSpPr>
          <p:cNvPr id="75783" name="TextBox 8"/>
          <p:cNvSpPr txBox="1">
            <a:spLocks noChangeArrowheads="1"/>
          </p:cNvSpPr>
          <p:nvPr/>
        </p:nvSpPr>
        <p:spPr bwMode="auto">
          <a:xfrm>
            <a:off x="4095750" y="6142038"/>
            <a:ext cx="45910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5. Polish the details (words, icons)</a:t>
            </a:r>
          </a:p>
        </p:txBody>
      </p:sp>
      <p:cxnSp>
        <p:nvCxnSpPr>
          <p:cNvPr id="66" name="Curved Connector 65"/>
          <p:cNvCxnSpPr/>
          <p:nvPr/>
        </p:nvCxnSpPr>
        <p:spPr>
          <a:xfrm rot="16200000" flipH="1">
            <a:off x="2877344" y="3277394"/>
            <a:ext cx="620713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urved Connector 99"/>
          <p:cNvCxnSpPr/>
          <p:nvPr/>
        </p:nvCxnSpPr>
        <p:spPr>
          <a:xfrm rot="16200000" flipH="1">
            <a:off x="1962150" y="2125663"/>
            <a:ext cx="619125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urved Connector 100"/>
          <p:cNvCxnSpPr/>
          <p:nvPr/>
        </p:nvCxnSpPr>
        <p:spPr>
          <a:xfrm rot="16200000" flipH="1">
            <a:off x="3910807" y="4374356"/>
            <a:ext cx="620712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urved Connector 101"/>
          <p:cNvCxnSpPr/>
          <p:nvPr/>
        </p:nvCxnSpPr>
        <p:spPr>
          <a:xfrm rot="16200000" flipH="1">
            <a:off x="4926013" y="5541963"/>
            <a:ext cx="619125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48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Template vs. Custom?</a:t>
            </a:r>
          </a:p>
        </p:txBody>
      </p:sp>
      <p:pic>
        <p:nvPicPr>
          <p:cNvPr id="4" name="Picture 3" descr="map-tour-storytelling-template-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1" y="1295400"/>
            <a:ext cx="11655269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364069"/>
            <a:ext cx="6019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https://github.com/Esri/map-tour-storytelling-template-js</a:t>
            </a:r>
            <a:endParaRPr lang="en-US" sz="1400" dirty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10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Content Placeholder 3" descr="Screen Shot 2015-04-28 at 9.28.0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4" r="-7004"/>
          <a:stretch>
            <a:fillRect/>
          </a:stretch>
        </p:blipFill>
        <p:spPr>
          <a:xfrm>
            <a:off x="-152400" y="457200"/>
            <a:ext cx="9892262" cy="5440363"/>
          </a:xfrm>
        </p:spPr>
      </p:pic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3471863" y="6300788"/>
            <a:ext cx="1895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Getbootstrap.com</a:t>
            </a:r>
          </a:p>
        </p:txBody>
      </p:sp>
    </p:spTree>
    <p:extLst>
      <p:ext uri="{BB962C8B-B14F-4D97-AF65-F5344CB8AC3E}">
        <p14:creationId xmlns:p14="http://schemas.microsoft.com/office/powerpoint/2010/main" val="1732164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Content Placeholder 5" descr="Screen Shot 2015-04-28 at 9.34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80" r="-17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017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Magazine Style</a:t>
            </a:r>
          </a:p>
        </p:txBody>
      </p:sp>
      <p:pic>
        <p:nvPicPr>
          <p:cNvPr id="6" name="Picture 5" descr="Screen Shot 2017-01-19 at 7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772400" cy="4898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364069"/>
            <a:ext cx="838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http://www.nytimes.com/2013/08/04/health/for-medical-tourists-simple-math.html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321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Interviews (5 +/– participants)</a:t>
            </a:r>
          </a:p>
          <a:p>
            <a:r>
              <a:rPr lang="en-US" sz="3600" dirty="0"/>
              <a:t>Surveys on affect/emotion</a:t>
            </a:r>
          </a:p>
          <a:p>
            <a:r>
              <a:rPr lang="en-US" sz="3600" dirty="0"/>
              <a:t>Engagement across pages/content</a:t>
            </a:r>
          </a:p>
          <a:p>
            <a:r>
              <a:rPr lang="en-US" sz="3600" dirty="0"/>
              <a:t>Analysis of annotations or comments</a:t>
            </a:r>
          </a:p>
          <a:p>
            <a:r>
              <a:rPr lang="en-US" sz="3600" dirty="0"/>
              <a:t>Crowdsourcing data collection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7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Tableau stories</a:t>
            </a:r>
          </a:p>
          <a:p>
            <a:r>
              <a:rPr lang="en-US" sz="3600" dirty="0"/>
              <a:t>Story maps </a:t>
            </a:r>
          </a:p>
          <a:p>
            <a:pPr marL="0" indent="0">
              <a:buNone/>
            </a:pPr>
            <a:r>
              <a:rPr lang="en-US" sz="3600" dirty="0"/>
              <a:t>   https://</a:t>
            </a:r>
            <a:r>
              <a:rPr lang="en-US" sz="3600" dirty="0" err="1"/>
              <a:t>storymaps.arcgis.com</a:t>
            </a:r>
            <a:r>
              <a:rPr lang="en-US" sz="3600" dirty="0"/>
              <a:t>/en/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1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Chart</a:t>
            </a:r>
          </a:p>
        </p:txBody>
      </p:sp>
      <p:pic>
        <p:nvPicPr>
          <p:cNvPr id="5" name="Picture 4" descr="Screen Shot 2017-01-19 at 7.35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053"/>
            <a:ext cx="9144000" cy="397914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21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Partitioned Poster</a:t>
            </a:r>
          </a:p>
        </p:txBody>
      </p:sp>
      <p:pic>
        <p:nvPicPr>
          <p:cNvPr id="4" name="Picture 3" descr="Shakespeare-tragedies-as-network-graphs-full-visualization-540x76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94" y="1330105"/>
            <a:ext cx="3809406" cy="537549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411171" cy="537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Flow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3" y="6364069"/>
            <a:ext cx="936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https://static01.nyt.com/packages/flash/newsgraphics/2009/1004-meat/20091004-meat.gif</a:t>
            </a:r>
            <a:endParaRPr lang="en-US" dirty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86371" y="11430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89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Comic Strip</a:t>
            </a:r>
          </a:p>
        </p:txBody>
      </p:sp>
      <p:pic>
        <p:nvPicPr>
          <p:cNvPr id="4" name="Picture 3" descr="Screen Shot 2017-01-19 at 9.2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5" y="1295400"/>
            <a:ext cx="5319665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286381"/>
            <a:ext cx="8382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https://ww2.kqed.org/lowdown/2015/09/28/searching-for-safety-europes-refugee-crisis-explained-comic-infographic/</a:t>
            </a:r>
            <a:endParaRPr lang="en-US" sz="1400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9 at 10.1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" y="1524000"/>
            <a:ext cx="9144000" cy="36769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</a:t>
            </a:r>
          </a:p>
        </p:txBody>
      </p:sp>
      <p:pic>
        <p:nvPicPr>
          <p:cNvPr id="4" name="Picture 3" descr="Screen Shot 2017-01-19 at 10.1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06199"/>
            <a:ext cx="9144000" cy="3647201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3280" y="6477000"/>
            <a:ext cx="80073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https://www.nytimes.com/interactive/2014/06/05/upshot/how-the-recession-reshaped-the-economy</a:t>
            </a:r>
          </a:p>
          <a:p>
            <a:r>
              <a:rPr lang="en-US" sz="1400" dirty="0">
                <a:hlinkClick r:id="rId4"/>
              </a:rPr>
              <a:t>-in-255-charts.html</a:t>
            </a:r>
            <a:endParaRPr lang="en-US" sz="1400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62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Film/Video/Animation</a:t>
            </a:r>
          </a:p>
        </p:txBody>
      </p:sp>
      <p:pic>
        <p:nvPicPr>
          <p:cNvPr id="4" name="Picture 3" descr="Screen Shot 2017-01-19 at 8.0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8534400" cy="475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003" y="6321766"/>
            <a:ext cx="7867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http://filmmakermagazine.com/87983-charting-the-course-data-visualization-in-documentary-film/</a:t>
            </a:r>
            <a:endParaRPr lang="en-US" sz="1400" dirty="0"/>
          </a:p>
          <a:p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18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786</Words>
  <Application>Microsoft Office PowerPoint</Application>
  <PresentationFormat>On-screen Show (4:3)</PresentationFormat>
  <Paragraphs>125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ＭＳ Ｐゴシック</vt:lpstr>
      <vt:lpstr>Arial</vt:lpstr>
      <vt:lpstr>Calibri</vt:lpstr>
      <vt:lpstr>Office Theme</vt:lpstr>
      <vt:lpstr>Custom Design</vt:lpstr>
      <vt:lpstr>Narrative Techniques</vt:lpstr>
      <vt:lpstr>PowerPoint Presentation</vt:lpstr>
      <vt:lpstr>Magazine Style</vt:lpstr>
      <vt:lpstr>Annotated Chart</vt:lpstr>
      <vt:lpstr>Partitioned Poster</vt:lpstr>
      <vt:lpstr>Flow Chart</vt:lpstr>
      <vt:lpstr>Comic Strip</vt:lpstr>
      <vt:lpstr>Slide Show</vt:lpstr>
      <vt:lpstr>Film/Video/Animation</vt:lpstr>
      <vt:lpstr>PowerPoint Presentation</vt:lpstr>
      <vt:lpstr>PowerPoint Presentation</vt:lpstr>
      <vt:lpstr> </vt:lpstr>
      <vt:lpstr>PowerPoint Presentation</vt:lpstr>
      <vt:lpstr>Grids</vt:lpstr>
      <vt:lpstr>PowerPoint Presentation</vt:lpstr>
      <vt:lpstr>PowerPoint Presentation</vt:lpstr>
      <vt:lpstr>PowerPoint Presentation</vt:lpstr>
      <vt:lpstr>PowerPoint Presentation</vt:lpstr>
      <vt:lpstr>Animation</vt:lpstr>
      <vt:lpstr>Transitions</vt:lpstr>
      <vt:lpstr>Remember to Use</vt:lpstr>
      <vt:lpstr>Martini Glass Structure</vt:lpstr>
      <vt:lpstr>Interactive Slide Show</vt:lpstr>
      <vt:lpstr>Drill-Down Story</vt:lpstr>
      <vt:lpstr>Collaborative Narratives</vt:lpstr>
      <vt:lpstr>Workflow</vt:lpstr>
      <vt:lpstr>Template vs. Custom?</vt:lpstr>
      <vt:lpstr>PowerPoint Presentation</vt:lpstr>
      <vt:lpstr>PowerPoint Presentation</vt:lpstr>
      <vt:lpstr>Story Evaluation</vt:lpstr>
      <vt:lpstr>Tools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142</cp:revision>
  <dcterms:created xsi:type="dcterms:W3CDTF">2017-02-03T00:41:14Z</dcterms:created>
  <dcterms:modified xsi:type="dcterms:W3CDTF">2017-02-03T01:16:24Z</dcterms:modified>
</cp:coreProperties>
</file>